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9" r:id="rId2"/>
  </p:sldMasterIdLst>
  <p:notesMasterIdLst>
    <p:notesMasterId r:id="rId11"/>
  </p:notesMasterIdLst>
  <p:sldIdLst>
    <p:sldId id="2561" r:id="rId3"/>
    <p:sldId id="2562" r:id="rId4"/>
    <p:sldId id="2563" r:id="rId5"/>
    <p:sldId id="2564" r:id="rId6"/>
    <p:sldId id="2565" r:id="rId7"/>
    <p:sldId id="2566" r:id="rId8"/>
    <p:sldId id="2567" r:id="rId9"/>
    <p:sldId id="25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sumen Visual – Campaña Familiar Otoño 2024 para Arcos Dorados" id="{76EE5EA3-C094-448A-B852-C67E734DEDA2}">
          <p14:sldIdLst>
            <p14:sldId id="2561"/>
            <p14:sldId id="2562"/>
            <p14:sldId id="2563"/>
            <p14:sldId id="2564"/>
            <p14:sldId id="2565"/>
            <p14:sldId id="2566"/>
            <p14:sldId id="2567"/>
          </p14:sldIdLst>
        </p14:section>
        <p14:section name="Conclusión" id="{72192B84-A57F-4C72-9CC1-AB04EFC9769B}">
          <p14:sldIdLst>
            <p14:sldId id="25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29811F-D4A3-77E3-11A7-3D53223F9D99}" v="1" dt="2025-09-17T21:34:26.6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k Montes" userId="S::erikmontes@microsoft.com::d0363a6e-54fe-4930-8312-4a63b37cb018" providerId="AD" clId="Web-{8429811F-D4A3-77E3-11A7-3D53223F9D99}"/>
    <pc:docChg chg="mod addSld delSld modSld addMainMaster delMainMaster modMainMaster addSection setSldSz">
      <pc:chgData name="Erik Montes" userId="S::erikmontes@microsoft.com::d0363a6e-54fe-4930-8312-4a63b37cb018" providerId="AD" clId="Web-{8429811F-D4A3-77E3-11A7-3D53223F9D99}" dt="2025-09-17T21:34:26.606" v="0" actId="34807"/>
      <pc:docMkLst>
        <pc:docMk/>
      </pc:docMkLst>
      <pc:sldChg chg="modSp del">
        <pc:chgData name="Erik Montes" userId="S::erikmontes@microsoft.com::d0363a6e-54fe-4930-8312-4a63b37cb018" providerId="AD" clId="Web-{8429811F-D4A3-77E3-11A7-3D53223F9D99}" dt="2025-09-17T21:34:26.606" v="0" actId="34807"/>
        <pc:sldMkLst>
          <pc:docMk/>
          <pc:sldMk cId="109857222" sldId="256"/>
        </pc:sldMkLst>
        <pc:spChg chg="mod">
          <ac:chgData name="Erik Montes" userId="S::erikmontes@microsoft.com::d0363a6e-54fe-4930-8312-4a63b37cb018" providerId="AD" clId="Web-{8429811F-D4A3-77E3-11A7-3D53223F9D99}" dt="2025-09-17T21:34:26.606" v="0" actId="3480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Erik Montes" userId="S::erikmontes@microsoft.com::d0363a6e-54fe-4930-8312-4a63b37cb018" providerId="AD" clId="Web-{8429811F-D4A3-77E3-11A7-3D53223F9D99}" dt="2025-09-17T21:34:26.606" v="0" actId="34807"/>
          <ac:spMkLst>
            <pc:docMk/>
            <pc:sldMk cId="109857222" sldId="256"/>
            <ac:spMk id="3" creationId="{00000000-0000-0000-0000-000000000000}"/>
          </ac:spMkLst>
        </pc:spChg>
      </pc:sldChg>
      <pc:sldChg chg="add">
        <pc:chgData name="Erik Montes" userId="S::erikmontes@microsoft.com::d0363a6e-54fe-4930-8312-4a63b37cb018" providerId="AD" clId="Web-{8429811F-D4A3-77E3-11A7-3D53223F9D99}" dt="2025-09-17T21:34:26.606" v="0" actId="34807"/>
        <pc:sldMkLst>
          <pc:docMk/>
          <pc:sldMk cId="1087402215" sldId="2561"/>
        </pc:sldMkLst>
      </pc:sldChg>
      <pc:sldChg chg="add">
        <pc:chgData name="Erik Montes" userId="S::erikmontes@microsoft.com::d0363a6e-54fe-4930-8312-4a63b37cb018" providerId="AD" clId="Web-{8429811F-D4A3-77E3-11A7-3D53223F9D99}" dt="2025-09-17T21:34:26.606" v="0" actId="34807"/>
        <pc:sldMkLst>
          <pc:docMk/>
          <pc:sldMk cId="2445235715" sldId="2562"/>
        </pc:sldMkLst>
      </pc:sldChg>
      <pc:sldChg chg="add">
        <pc:chgData name="Erik Montes" userId="S::erikmontes@microsoft.com::d0363a6e-54fe-4930-8312-4a63b37cb018" providerId="AD" clId="Web-{8429811F-D4A3-77E3-11A7-3D53223F9D99}" dt="2025-09-17T21:34:26.606" v="0" actId="34807"/>
        <pc:sldMkLst>
          <pc:docMk/>
          <pc:sldMk cId="2645674137" sldId="2563"/>
        </pc:sldMkLst>
      </pc:sldChg>
      <pc:sldChg chg="add">
        <pc:chgData name="Erik Montes" userId="S::erikmontes@microsoft.com::d0363a6e-54fe-4930-8312-4a63b37cb018" providerId="AD" clId="Web-{8429811F-D4A3-77E3-11A7-3D53223F9D99}" dt="2025-09-17T21:34:26.606" v="0" actId="34807"/>
        <pc:sldMkLst>
          <pc:docMk/>
          <pc:sldMk cId="2469315389" sldId="2564"/>
        </pc:sldMkLst>
      </pc:sldChg>
      <pc:sldChg chg="add">
        <pc:chgData name="Erik Montes" userId="S::erikmontes@microsoft.com::d0363a6e-54fe-4930-8312-4a63b37cb018" providerId="AD" clId="Web-{8429811F-D4A3-77E3-11A7-3D53223F9D99}" dt="2025-09-17T21:34:26.606" v="0" actId="34807"/>
        <pc:sldMkLst>
          <pc:docMk/>
          <pc:sldMk cId="2014034668" sldId="2565"/>
        </pc:sldMkLst>
      </pc:sldChg>
      <pc:sldChg chg="add">
        <pc:chgData name="Erik Montes" userId="S::erikmontes@microsoft.com::d0363a6e-54fe-4930-8312-4a63b37cb018" providerId="AD" clId="Web-{8429811F-D4A3-77E3-11A7-3D53223F9D99}" dt="2025-09-17T21:34:26.606" v="0" actId="34807"/>
        <pc:sldMkLst>
          <pc:docMk/>
          <pc:sldMk cId="1185071450" sldId="2566"/>
        </pc:sldMkLst>
      </pc:sldChg>
      <pc:sldChg chg="add">
        <pc:chgData name="Erik Montes" userId="S::erikmontes@microsoft.com::d0363a6e-54fe-4930-8312-4a63b37cb018" providerId="AD" clId="Web-{8429811F-D4A3-77E3-11A7-3D53223F9D99}" dt="2025-09-17T21:34:26.606" v="0" actId="34807"/>
        <pc:sldMkLst>
          <pc:docMk/>
          <pc:sldMk cId="2814229297" sldId="2567"/>
        </pc:sldMkLst>
      </pc:sldChg>
      <pc:sldChg chg="add">
        <pc:chgData name="Erik Montes" userId="S::erikmontes@microsoft.com::d0363a6e-54fe-4930-8312-4a63b37cb018" providerId="AD" clId="Web-{8429811F-D4A3-77E3-11A7-3D53223F9D99}" dt="2025-09-17T21:34:26.606" v="0" actId="34807"/>
        <pc:sldMkLst>
          <pc:docMk/>
          <pc:sldMk cId="3202718911" sldId="2568"/>
        </pc:sldMkLst>
      </pc:sldChg>
      <pc:sldMasterChg chg="add addSldLayout">
        <pc:chgData name="Erik Montes" userId="S::erikmontes@microsoft.com::d0363a6e-54fe-4930-8312-4a63b37cb018" providerId="AD" clId="Web-{8429811F-D4A3-77E3-11A7-3D53223F9D99}" dt="2025-09-17T21:34:26.606" v="0" actId="34807"/>
        <pc:sldMasterMkLst>
          <pc:docMk/>
          <pc:sldMasterMk cId="1782673180" sldId="2147483648"/>
        </pc:sldMasterMkLst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2223695911" sldId="2147483649"/>
          </pc:sldLayoutMkLst>
        </pc:sldLayoutChg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2420885261" sldId="2147483650"/>
          </pc:sldLayoutMkLst>
        </pc:sldLayoutChg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197781284" sldId="2147483651"/>
          </pc:sldLayoutMkLst>
        </pc:sldLayoutChg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3295094207" sldId="2147483652"/>
          </pc:sldLayoutMkLst>
        </pc:sldLayoutChg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47430639" sldId="2147483653"/>
          </pc:sldLayoutMkLst>
        </pc:sldLayoutChg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2788797282" sldId="2147483654"/>
          </pc:sldLayoutMkLst>
        </pc:sldLayoutChg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2420732850" sldId="2147483655"/>
          </pc:sldLayoutMkLst>
        </pc:sldLayoutChg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1348554711" sldId="2147483656"/>
          </pc:sldLayoutMkLst>
        </pc:sldLayoutChg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2992032179" sldId="2147483657"/>
          </pc:sldLayoutMkLst>
        </pc:sldLayoutChg>
        <pc:sldLayoutChg chg="ad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1782673180" sldId="2147483648"/>
            <pc:sldLayoutMk cId="937720796" sldId="2147483658"/>
          </pc:sldLayoutMkLst>
        </pc:sldLayoutChg>
      </pc:sldMasterChg>
      <pc:sldMasterChg chg="add addSldLayout">
        <pc:chgData name="Erik Montes" userId="S::erikmontes@microsoft.com::d0363a6e-54fe-4930-8312-4a63b37cb018" providerId="AD" clId="Web-{8429811F-D4A3-77E3-11A7-3D53223F9D99}" dt="2025-09-17T21:34:26.606" v="0" actId="34807"/>
        <pc:sldMasterMkLst>
          <pc:docMk/>
          <pc:sldMasterMk cId="2933003691" sldId="2147483659"/>
        </pc:sldMasterMkLst>
        <pc:sldLayoutChg chg="add replI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933003691" sldId="2147483659"/>
            <pc:sldLayoutMk cId="875733008" sldId="2147483672"/>
          </pc:sldLayoutMkLst>
        </pc:sldLayoutChg>
        <pc:sldLayoutChg chg="add replI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933003691" sldId="2147483659"/>
            <pc:sldLayoutMk cId="3461469716" sldId="2147483673"/>
          </pc:sldLayoutMkLst>
        </pc:sldLayoutChg>
        <pc:sldLayoutChg chg="add replI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933003691" sldId="2147483659"/>
            <pc:sldLayoutMk cId="401417930" sldId="2147483674"/>
          </pc:sldLayoutMkLst>
        </pc:sldLayoutChg>
        <pc:sldLayoutChg chg="add replI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933003691" sldId="2147483659"/>
            <pc:sldLayoutMk cId="3001868753" sldId="2147483675"/>
          </pc:sldLayoutMkLst>
        </pc:sldLayoutChg>
        <pc:sldLayoutChg chg="add replI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933003691" sldId="2147483659"/>
            <pc:sldLayoutMk cId="2268168541" sldId="2147483676"/>
          </pc:sldLayoutMkLst>
        </pc:sldLayoutChg>
        <pc:sldLayoutChg chg="add replI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933003691" sldId="2147483659"/>
            <pc:sldLayoutMk cId="521349642" sldId="2147483677"/>
          </pc:sldLayoutMkLst>
        </pc:sldLayoutChg>
        <pc:sldLayoutChg chg="add replI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933003691" sldId="2147483659"/>
            <pc:sldLayoutMk cId="1952532125" sldId="2147483678"/>
          </pc:sldLayoutMkLst>
        </pc:sldLayoutChg>
        <pc:sldLayoutChg chg="add replI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933003691" sldId="2147483659"/>
            <pc:sldLayoutMk cId="2128928678" sldId="2147483679"/>
          </pc:sldLayoutMkLst>
        </pc:sldLayoutChg>
        <pc:sldLayoutChg chg="add replId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933003691" sldId="2147483659"/>
            <pc:sldLayoutMk cId="1455254481" sldId="2147483680"/>
          </pc:sldLayoutMkLst>
        </pc:sldLayoutChg>
      </pc:sldMasterChg>
      <pc:sldMasterChg chg="modSp del delSldLayout modSldLayout">
        <pc:chgData name="Erik Montes" userId="S::erikmontes@microsoft.com::d0363a6e-54fe-4930-8312-4a63b37cb018" providerId="AD" clId="Web-{8429811F-D4A3-77E3-11A7-3D53223F9D99}" dt="2025-09-17T21:34:26.606" v="0" actId="34807"/>
        <pc:sldMasterMkLst>
          <pc:docMk/>
          <pc:sldMasterMk cId="2460954070" sldId="2147483660"/>
        </pc:sldMasterMkLst>
        <pc:spChg chg="mod">
          <ac:chgData name="Erik Montes" userId="S::erikmontes@microsoft.com::d0363a6e-54fe-4930-8312-4a63b37cb018" providerId="AD" clId="Web-{8429811F-D4A3-77E3-11A7-3D53223F9D99}" dt="2025-09-17T21:34:26.606" v="0" actId="34807"/>
          <ac:spMkLst>
            <pc:docMk/>
            <pc:sldMasterMk cId="2460954070" sldId="2147483660"/>
            <ac:spMk id="2" creationId="{00000000-0000-0000-0000-000000000000}"/>
          </ac:spMkLst>
        </pc:spChg>
        <pc:spChg chg="mod">
          <ac:chgData name="Erik Montes" userId="S::erikmontes@microsoft.com::d0363a6e-54fe-4930-8312-4a63b37cb018" providerId="AD" clId="Web-{8429811F-D4A3-77E3-11A7-3D53223F9D99}" dt="2025-09-17T21:34:26.606" v="0" actId="34807"/>
          <ac:spMkLst>
            <pc:docMk/>
            <pc:sldMasterMk cId="2460954070" sldId="2147483660"/>
            <ac:spMk id="3" creationId="{00000000-0000-0000-0000-000000000000}"/>
          </ac:spMkLst>
        </pc:spChg>
        <pc:spChg chg="mod">
          <ac:chgData name="Erik Montes" userId="S::erikmontes@microsoft.com::d0363a6e-54fe-4930-8312-4a63b37cb018" providerId="AD" clId="Web-{8429811F-D4A3-77E3-11A7-3D53223F9D99}" dt="2025-09-17T21:34:26.606" v="0" actId="34807"/>
          <ac:spMkLst>
            <pc:docMk/>
            <pc:sldMasterMk cId="2460954070" sldId="2147483660"/>
            <ac:spMk id="4" creationId="{00000000-0000-0000-0000-000000000000}"/>
          </ac:spMkLst>
        </pc:spChg>
        <pc:spChg chg="mod">
          <ac:chgData name="Erik Montes" userId="S::erikmontes@microsoft.com::d0363a6e-54fe-4930-8312-4a63b37cb018" providerId="AD" clId="Web-{8429811F-D4A3-77E3-11A7-3D53223F9D99}" dt="2025-09-17T21:34:26.606" v="0" actId="34807"/>
          <ac:spMkLst>
            <pc:docMk/>
            <pc:sldMasterMk cId="2460954070" sldId="2147483660"/>
            <ac:spMk id="5" creationId="{00000000-0000-0000-0000-000000000000}"/>
          </ac:spMkLst>
        </pc:spChg>
        <pc:spChg chg="mod">
          <ac:chgData name="Erik Montes" userId="S::erikmontes@microsoft.com::d0363a6e-54fe-4930-8312-4a63b37cb018" providerId="AD" clId="Web-{8429811F-D4A3-77E3-11A7-3D53223F9D99}" dt="2025-09-17T21:34:26.606" v="0" actId="34807"/>
          <ac:spMkLst>
            <pc:docMk/>
            <pc:sldMasterMk cId="2460954070" sldId="2147483660"/>
            <ac:spMk id="6" creationId="{00000000-0000-0000-0000-000000000000}"/>
          </ac:spMkLst>
        </pc:spChg>
        <pc:sldLayoutChg chg="modSp 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2385387890" sldId="2147483661"/>
          </pc:sldLayoutMkLst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2385387890" sldId="2147483661"/>
              <ac:spMk id="2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2385387890" sldId="2147483661"/>
              <ac:spMk id="3" creationId="{00000000-0000-0000-0000-000000000000}"/>
            </ac:spMkLst>
          </pc:spChg>
        </pc:sldLayoutChg>
        <pc:sldLayoutChg chg="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Sp 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2591524520" sldId="2147483663"/>
          </pc:sldLayoutMkLst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2591524520" sldId="2147483663"/>
              <ac:spMk id="2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2591524520" sldId="2147483663"/>
              <ac:spMk id="3" creationId="{00000000-0000-0000-0000-000000000000}"/>
            </ac:spMkLst>
          </pc:spChg>
        </pc:sldLayoutChg>
        <pc:sldLayoutChg chg="modSp 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1203092039" sldId="2147483664"/>
          </pc:sldLayoutMkLst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1203092039" sldId="2147483664"/>
              <ac:spMk id="3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1203092039" sldId="2147483664"/>
              <ac:spMk id="4" creationId="{00000000-0000-0000-0000-000000000000}"/>
            </ac:spMkLst>
          </pc:spChg>
        </pc:sldLayoutChg>
        <pc:sldLayoutChg chg="modSp 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3733172339" sldId="2147483665"/>
          </pc:sldLayoutMkLst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733172339" sldId="2147483665"/>
              <ac:spMk id="2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733172339" sldId="2147483665"/>
              <ac:spMk id="3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733172339" sldId="2147483665"/>
              <ac:spMk id="4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733172339" sldId="2147483665"/>
              <ac:spMk id="5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733172339" sldId="2147483665"/>
              <ac:spMk id="6" creationId="{00000000-0000-0000-0000-000000000000}"/>
            </ac:spMkLst>
          </pc:spChg>
        </pc:sldLayoutChg>
        <pc:sldLayoutChg chg="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Sp 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3171841454" sldId="2147483668"/>
          </pc:sldLayoutMkLst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171841454" sldId="2147483668"/>
              <ac:spMk id="2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171841454" sldId="2147483668"/>
              <ac:spMk id="3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171841454" sldId="2147483668"/>
              <ac:spMk id="4" creationId="{00000000-0000-0000-0000-000000000000}"/>
            </ac:spMkLst>
          </pc:spChg>
        </pc:sldLayoutChg>
        <pc:sldLayoutChg chg="modSp 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1718958274" sldId="2147483669"/>
          </pc:sldLayoutMkLst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1718958274" sldId="2147483669"/>
              <ac:spMk id="2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1718958274" sldId="2147483669"/>
              <ac:spMk id="3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1718958274" sldId="2147483669"/>
              <ac:spMk id="4" creationId="{00000000-0000-0000-0000-000000000000}"/>
            </ac:spMkLst>
          </pc:spChg>
        </pc:sldLayoutChg>
        <pc:sldLayoutChg chg="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Sp del">
          <pc:chgData name="Erik Montes" userId="S::erikmontes@microsoft.com::d0363a6e-54fe-4930-8312-4a63b37cb018" providerId="AD" clId="Web-{8429811F-D4A3-77E3-11A7-3D53223F9D99}" dt="2025-09-17T21:34:26.606" v="0" actId="34807"/>
          <pc:sldLayoutMkLst>
            <pc:docMk/>
            <pc:sldMasterMk cId="2460954070" sldId="2147483660"/>
            <pc:sldLayoutMk cId="3479445657" sldId="2147483671"/>
          </pc:sldLayoutMkLst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479445657" sldId="2147483671"/>
              <ac:spMk id="2" creationId="{00000000-0000-0000-0000-000000000000}"/>
            </ac:spMkLst>
          </pc:spChg>
          <pc:spChg chg="mod">
            <ac:chgData name="Erik Montes" userId="S::erikmontes@microsoft.com::d0363a6e-54fe-4930-8312-4a63b37cb018" providerId="AD" clId="Web-{8429811F-D4A3-77E3-11A7-3D53223F9D99}" dt="2025-09-17T21:34:26.606" v="0" actId="34807"/>
            <ac:spMkLst>
              <pc:docMk/>
              <pc:sldMasterMk cId="2460954070" sldId="2147483660"/>
              <pc:sldLayoutMk cId="3479445657" sldId="2147483671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6CACEE-2DF4-4A8A-A022-892AAD667839}" type="datetimeFigureOut">
              <a:t>9/18/2025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EBEEB-7FEA-490E-9BE8-478A99D7017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936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Presentamos un resumen visual de la campaña familiar para el otoño de 2024 de Arcos Dorados, detallando objetivos, público, estrategia, resultados esperados y próximos pasos para maximizar el impacto comercial.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260600-D232-4642-A3F7-497EE59B3945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74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Aquí se presenta el título oficial de la campaña junto con las fechas de inicio y finalización, para asegurar que todos los involucrados tengan claridad del periodo de ejecución.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260600-D232-4642-A3F7-497EE59B3945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62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Los objetivos principales de esta campaña son aumentar el tráfico en los puntos de venta y lograr un crecimiento significativo en las ventas durante el periodo de otoño 2024, alineados con las metas corporativas.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260600-D232-4642-A3F7-497EE59B3945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40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 define el público objetivo de la campaña mediante perfiles demográficos claros y fáciles de interpretar, apoyados por íconos para representar edad, ubicación y preferencias de consumo, facilitando la segmentación.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260600-D232-4642-A3F7-497EE59B3945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9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 muestra la distribución de la inversión publicitaria por distintos canales de medios, destacando los más efectivos para alcanzar el público objetivo y optimizar el retorno de inversión de la campaña.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260600-D232-4642-A3F7-497EE59B3945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49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 presenta una comparación visual entre las ventas históricas y las proyecciones estimadas para la campaña, evidenciando el impacto esperado y sirviendo como referencia para evaluar el éxito posterior.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260600-D232-4642-A3F7-497EE59B3945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017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Se resumen las lecciones clave extraídas de campañas anteriores y se delinean los próximos pasos a seguir para mejorar continuamente, presentados de forma clara y directa para facilitar su implementación.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260600-D232-4642-A3F7-497EE59B3945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20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Esta campaña familiar para otoño 2024 está diseñada para impulsar significativamente el tráfico y las ventas de Arcos Dorados, apoyada en una estrategia clara, conocimiento del público y análisis detallado que aseguran su éxito.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260600-D232-4642-A3F7-497EE59B3945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79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hero imag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241114"/>
            <a:ext cx="4530315" cy="1292662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200" spc="-50" baseline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530315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rgbClr val="50505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D3674070-3408-411B-8E5A-A8D1FF5DEF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689" y="292100"/>
            <a:ext cx="2032670" cy="911058"/>
          </a:xfrm>
          <a:prstGeom prst="rect">
            <a:avLst/>
          </a:prstGeom>
        </p:spPr>
      </p:pic>
      <p:pic>
        <p:nvPicPr>
          <p:cNvPr id="6" name="Picture 5" descr="A picture containing food&#10;&#10;Description automatically generated">
            <a:extLst>
              <a:ext uri="{FF2B5EF4-FFF2-40B4-BE49-F238E27FC236}">
                <a16:creationId xmlns:a16="http://schemas.microsoft.com/office/drawing/2014/main" id="{AB60FA87-6103-4B0C-A4F3-67C5442A516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4667" y="1391810"/>
            <a:ext cx="10015327" cy="563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95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D849-7CFE-4AF7-A7C5-6BBD50C88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77207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hero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241114"/>
            <a:ext cx="4530315" cy="1292662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530315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A3D4CB07-1F0A-4F64-BD25-D37981F242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689" y="292100"/>
            <a:ext cx="2032670" cy="911058"/>
          </a:xfrm>
          <a:prstGeom prst="rect">
            <a:avLst/>
          </a:prstGeom>
        </p:spPr>
      </p:pic>
      <p:pic>
        <p:nvPicPr>
          <p:cNvPr id="20" name="Picture 19" descr="A picture containing food&#10;&#10;Description automatically generated">
            <a:extLst>
              <a:ext uri="{FF2B5EF4-FFF2-40B4-BE49-F238E27FC236}">
                <a16:creationId xmlns:a16="http://schemas.microsoft.com/office/drawing/2014/main" id="{22AD6825-4777-4E78-A603-A1EE11F67CA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4667" y="1391810"/>
            <a:ext cx="10015327" cy="563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33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out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949D9CF1-8C1E-40C2-9E87-61CC471296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689" y="292100"/>
            <a:ext cx="2032670" cy="91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469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split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241114"/>
            <a:ext cx="4179888" cy="1292662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179888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13919922-9FA1-8145-B509-76E8730333C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2103120" rIns="0" bIns="0" rtlCol="0" anchor="t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b="1" dirty="0">
                <a:solidFill>
                  <a:srgbClr val="FFFFFF"/>
                </a:solidFill>
                <a:latin typeface="+mn-lt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FCC80EF-1FFA-48B5-85A8-0EA2F2A784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689" y="292100"/>
            <a:ext cx="2032670" cy="91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17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3364" userDrawn="1">
          <p15:clr>
            <a:srgbClr val="FBAE40"/>
          </p15:clr>
        </p15:guide>
        <p15:guide id="4" orient="horz" pos="2160">
          <p15:clr>
            <a:srgbClr val="FBAE40"/>
          </p15:clr>
        </p15:guide>
        <p15:guide id="5" pos="3001" userDrawn="1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chemeClr val="tx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Section slide</a:t>
            </a:r>
          </a:p>
        </p:txBody>
      </p:sp>
    </p:spTree>
    <p:extLst>
      <p:ext uri="{BB962C8B-B14F-4D97-AF65-F5344CB8AC3E}">
        <p14:creationId xmlns:p14="http://schemas.microsoft.com/office/powerpoint/2010/main" val="3001868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 (Segoe UI, size 16 </a:t>
            </a:r>
            <a:r>
              <a:rPr lang="en-US" err="1"/>
              <a:t>pt</a:t>
            </a:r>
            <a:r>
              <a:rPr lang="en-US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22681685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2050" y="1472037"/>
            <a:ext cx="5360670" cy="72635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 (Segoe UI, size 16 </a:t>
            </a:r>
            <a:r>
              <a:rPr lang="en-US" err="1"/>
              <a:t>pt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213496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Title (Segoe UI, size 16 </a:t>
            </a:r>
            <a:r>
              <a:rPr lang="en-US" err="1"/>
              <a:t>pt</a:t>
            </a:r>
            <a:r>
              <a:rPr lang="en-US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19525321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[Blank]</a:t>
            </a:r>
          </a:p>
        </p:txBody>
      </p:sp>
    </p:spTree>
    <p:extLst>
      <p:ext uri="{BB962C8B-B14F-4D97-AF65-F5344CB8AC3E}">
        <p14:creationId xmlns:p14="http://schemas.microsoft.com/office/powerpoint/2010/main" val="212892867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D712EAD0-5F3E-4A77-B50E-92FE039563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689" y="292100"/>
            <a:ext cx="2032670" cy="91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544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out imag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rgbClr val="50505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BEE5CA7-2A46-4274-892A-465BADE1904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689" y="292100"/>
            <a:ext cx="2032670" cy="91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8852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split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241114"/>
            <a:ext cx="4179888" cy="1292662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200" spc="-50" baseline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4179888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rgbClr val="50505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13919922-9FA1-8145-B509-76E8730333C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vert="horz" wrap="square" lIns="0" tIns="2103120" rIns="0" bIns="0" rtlCol="0" anchor="t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b="1" dirty="0">
                <a:solidFill>
                  <a:srgbClr val="FFFFFF"/>
                </a:solidFill>
                <a:latin typeface="+mn-lt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E3F72CA-A561-40C8-99D9-E51D4097A0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689" y="292100"/>
            <a:ext cx="2032670" cy="91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1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3364">
          <p15:clr>
            <a:srgbClr val="FBAE40"/>
          </p15:clr>
        </p15:guide>
        <p15:guide id="4" orient="horz" pos="2160">
          <p15:clr>
            <a:srgbClr val="FBAE40"/>
          </p15:clr>
        </p15:guide>
        <p15:guide id="5" pos="300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887445"/>
            <a:ext cx="9144000" cy="646331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4200" spc="-50" baseline="0">
                <a:solidFill>
                  <a:srgbClr val="50505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Section slide</a:t>
            </a:r>
          </a:p>
        </p:txBody>
      </p:sp>
    </p:spTree>
    <p:extLst>
      <p:ext uri="{BB962C8B-B14F-4D97-AF65-F5344CB8AC3E}">
        <p14:creationId xmlns:p14="http://schemas.microsoft.com/office/powerpoint/2010/main" val="32950942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91934FE-44AC-4B9A-8555-3BBBEF3C9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/>
              <a:t>Title (Segoe UI, size 16 </a:t>
            </a:r>
            <a:r>
              <a:rPr lang="en-US" err="1"/>
              <a:t>pt</a:t>
            </a:r>
            <a:r>
              <a:rPr lang="en-US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287D4-2837-0147-B1FC-88CB12D7F5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3200"/>
            <a:ext cx="11015060" cy="726353"/>
          </a:xfrm>
        </p:spPr>
        <p:txBody>
          <a:bodyPr wrap="square">
            <a:spAutoFit/>
          </a:bodyPr>
          <a:lstStyle>
            <a:lvl1pPr marL="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286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457200" indent="0">
              <a:buNone/>
              <a:defRPr b="0" i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474306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0" userDrawn="1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 userDrawn="1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2037"/>
            <a:ext cx="536514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2050" y="1472037"/>
            <a:ext cx="5360670" cy="726353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  <a:lvl2pPr>
              <a:defRPr>
                <a:solidFill>
                  <a:srgbClr val="505050"/>
                </a:solidFill>
              </a:defRPr>
            </a:lvl2pPr>
            <a:lvl3pPr>
              <a:defRPr>
                <a:solidFill>
                  <a:srgbClr val="505050"/>
                </a:solidFill>
              </a:defRPr>
            </a:lvl3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88BB4F3-12F0-4629-9B5B-943F33BA91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/>
              <a:t>Title (Segoe UI, size 16 </a:t>
            </a:r>
            <a:r>
              <a:rPr lang="en-US" err="1"/>
              <a:t>pt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887972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20">
          <p15:clr>
            <a:srgbClr val="5ACBF0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585216"/>
            <a:ext cx="5363275" cy="246221"/>
          </a:xfrm>
        </p:spPr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/>
              <a:t>Title (Segoe UI, size 16 </a:t>
            </a:r>
            <a:r>
              <a:rPr lang="en-US" err="1"/>
              <a:t>pt</a:t>
            </a:r>
            <a:r>
              <a:rPr lang="en-US"/>
              <a:t>)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35829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28000" y="1470438"/>
            <a:ext cx="3479198" cy="72635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rgbClr val="505050"/>
                </a:solidFill>
              </a:defRPr>
            </a:lvl1pPr>
            <a:lvl2pPr marL="228600" indent="0">
              <a:buNone/>
              <a:defRPr>
                <a:solidFill>
                  <a:srgbClr val="505050"/>
                </a:solidFill>
              </a:defRPr>
            </a:lvl2pPr>
            <a:lvl3pPr marL="457200" indent="0">
              <a:buNone/>
              <a:defRPr>
                <a:solidFill>
                  <a:srgbClr val="505050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First level (Segoe UI, size 16pt)</a:t>
            </a:r>
          </a:p>
          <a:p>
            <a:pPr lvl="1"/>
            <a:r>
              <a:rPr lang="en-US"/>
              <a:t>Second level (Segoe UI, size 14pt)</a:t>
            </a:r>
          </a:p>
          <a:p>
            <a:pPr lvl="2"/>
            <a:r>
              <a:rPr lang="en-US"/>
              <a:t>Third level (Segoe UI, size 12pt)</a:t>
            </a:r>
          </a:p>
        </p:txBody>
      </p:sp>
    </p:spTree>
    <p:extLst>
      <p:ext uri="{BB962C8B-B14F-4D97-AF65-F5344CB8AC3E}">
        <p14:creationId xmlns:p14="http://schemas.microsoft.com/office/powerpoint/2010/main" val="24207328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C35E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C35EA4"/>
          </p15:clr>
        </p15:guide>
        <p15:guide id="17" pos="3932">
          <p15:clr>
            <a:srgbClr val="C35E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C35EA4"/>
          </p15:clr>
        </p15:guide>
        <p15:guide id="21" pos="5120">
          <p15:clr>
            <a:srgbClr val="C35E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31" pos="2743">
          <p15:clr>
            <a:srgbClr val="C35EA4"/>
          </p15:clr>
        </p15:guide>
        <p15:guide id="32" orient="horz" pos="1439">
          <p15:clr>
            <a:srgbClr val="C35EA4"/>
          </p15:clr>
        </p15:guide>
        <p15:guide id="33" orient="horz" pos="1625">
          <p15:clr>
            <a:srgbClr val="C35EA4"/>
          </p15:clr>
        </p15:guide>
        <p15:guide id="35" orient="horz" pos="2250">
          <p15:clr>
            <a:srgbClr val="C35EA4"/>
          </p15:clr>
        </p15:guide>
        <p15:guide id="36" orient="horz" pos="2066">
          <p15:clr>
            <a:srgbClr val="C35EA4"/>
          </p15:clr>
        </p15:guide>
        <p15:guide id="37" orient="horz" pos="2697">
          <p15:clr>
            <a:srgbClr val="C35EA4"/>
          </p15:clr>
        </p15:guide>
        <p15:guide id="38" orient="horz" pos="2880">
          <p15:clr>
            <a:srgbClr val="C35EA4"/>
          </p15:clr>
        </p15:guide>
        <p15:guide id="39" orient="horz" pos="920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14FC-36C6-4DD7-9BE3-C8D42F509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505050"/>
                </a:solidFill>
              </a:defRPr>
            </a:lvl1pPr>
          </a:lstStyle>
          <a:p>
            <a:r>
              <a:rPr lang="en-US"/>
              <a:t>[Blank]</a:t>
            </a:r>
          </a:p>
        </p:txBody>
      </p:sp>
    </p:spTree>
    <p:extLst>
      <p:ext uri="{BB962C8B-B14F-4D97-AF65-F5344CB8AC3E}">
        <p14:creationId xmlns:p14="http://schemas.microsoft.com/office/powerpoint/2010/main" val="134855471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2952708"/>
            <a:ext cx="9144000" cy="5816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200" b="0" kern="1200" cap="none" spc="-50" baseline="0" dirty="0">
                <a:ln w="3175">
                  <a:noFill/>
                </a:ln>
                <a:solidFill>
                  <a:srgbClr val="50505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Thank you.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solidFill>
                  <a:srgbClr val="505050"/>
                </a:solidFill>
                <a:latin typeface="+mn-lt"/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AE32CA2D-717F-4165-BD14-B73BFECD23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3689" y="292100"/>
            <a:ext cx="2032670" cy="91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0321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585216"/>
            <a:ext cx="10430257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0426700" cy="7263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67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/>
  </p:transition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1600" b="0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b="0" i="0" kern="1200" spc="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08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585216"/>
            <a:ext cx="10430257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0426700" cy="7263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003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</p:sldLayoutIdLst>
  <p:transition>
    <p:fade/>
  </p:transition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1600" b="0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b="0" i="0" kern="1200" spc="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b="0" i="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08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9" userDrawn="1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E1423-E648-04C5-BF0C-741B22320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Resumen Visual – Campaña Familiar Otoño 2024 para Arcos Dorados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9E5454-27D4-4C99-B529-46F2E90168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75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E5EDA7-1058-4AF2-94AB-FEB0C65ECEBC}"/>
              </a:ext>
            </a:extLst>
          </p:cNvPr>
          <p:cNvSpPr txBox="1"/>
          <p:nvPr/>
        </p:nvSpPr>
        <p:spPr>
          <a:xfrm>
            <a:off x="857250" y="2752725"/>
            <a:ext cx="8677275" cy="26003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144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RESUMEN VISUAL–CAMPAÑA FAMILIAR OTOÑO 2024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AE41B0-5588-419A-BB16-220F0CA4EE6D}"/>
              </a:ext>
            </a:extLst>
          </p:cNvPr>
          <p:cNvSpPr txBox="1"/>
          <p:nvPr/>
        </p:nvSpPr>
        <p:spPr>
          <a:xfrm>
            <a:off x="866775" y="5648325"/>
            <a:ext cx="4705350" cy="5524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80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para Arcos Dorados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E3DBFF-E159-4B38-93FC-A431EFCD8175}"/>
              </a:ext>
            </a:extLst>
          </p:cNvPr>
          <p:cNvSpPr txBox="1"/>
          <p:nvPr/>
        </p:nvSpPr>
        <p:spPr>
          <a:xfrm>
            <a:off x="847725" y="6505575"/>
            <a:ext cx="5324475" cy="9239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l">
              <a:buNone/>
            </a:pPr>
            <a:r>
              <a:rPr sz="7200" b="1">
                <a:solidFill>
                  <a:srgbClr val="FFC300"/>
                </a:solidFill>
                <a:effectLst/>
                <a:latin typeface="Montserrat" panose="00000500000000000000" pitchFamily="2" charset="0"/>
              </a:rPr>
              <a:t>Objetivos, Público, Estrategia, Resultados y Próximos Pasos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87402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5823E-5E6A-4EE3-F049-FE34EA1E9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Portada: Nombre de la campaña y fechas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AF5817-2328-44D1-BB5E-18A2431FA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75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4EDDF3-F318-4B19-9210-093C622D0BE0}"/>
              </a:ext>
            </a:extLst>
          </p:cNvPr>
          <p:cNvSpPr txBox="1"/>
          <p:nvPr/>
        </p:nvSpPr>
        <p:spPr>
          <a:xfrm>
            <a:off x="676275" y="2419350"/>
            <a:ext cx="5867400" cy="30956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7500" lnSpcReduction="20000"/>
          </a:bodyPr>
          <a:lstStyle/>
          <a:p>
            <a:pPr algn="l">
              <a:buNone/>
            </a:pPr>
            <a:r>
              <a:rPr sz="144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Campaña Familiar Otoño 2024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08990C-2AD4-4A1C-AA16-37CAAB0D5C4C}"/>
              </a:ext>
            </a:extLst>
          </p:cNvPr>
          <p:cNvSpPr txBox="1"/>
          <p:nvPr/>
        </p:nvSpPr>
        <p:spPr>
          <a:xfrm>
            <a:off x="1695450" y="6124575"/>
            <a:ext cx="5276850" cy="4476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4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Inicio: 1 de Septiembre 2024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5C04C6-8030-42FE-822C-9526DD325681}"/>
              </a:ext>
            </a:extLst>
          </p:cNvPr>
          <p:cNvSpPr txBox="1"/>
          <p:nvPr/>
        </p:nvSpPr>
        <p:spPr>
          <a:xfrm>
            <a:off x="1724025" y="6657975"/>
            <a:ext cx="5229225" cy="3333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l">
              <a:buNone/>
            </a:pPr>
            <a:r>
              <a:rPr sz="64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- Finalización: 31 de Octubre 2024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445235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0787E-475B-3B9D-2934-61C219996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Objetivos: Incremento de tráfico y ventas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9F6C15-ABD7-4B4A-A517-55E009304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75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28D84E-F704-466B-96D5-9B4C0AE0C477}"/>
              </a:ext>
            </a:extLst>
          </p:cNvPr>
          <p:cNvSpPr txBox="1"/>
          <p:nvPr/>
        </p:nvSpPr>
        <p:spPr>
          <a:xfrm>
            <a:off x="514350" y="561975"/>
            <a:ext cx="12992100" cy="6381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112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Objetivos: Incremento de tráfico y ventas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39EB1A-F6CE-43B1-8088-992FB9FCDF62}"/>
              </a:ext>
            </a:extLst>
          </p:cNvPr>
          <p:cNvSpPr txBox="1"/>
          <p:nvPr/>
        </p:nvSpPr>
        <p:spPr>
          <a:xfrm>
            <a:off x="1514475" y="2181225"/>
            <a:ext cx="7581900" cy="9048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4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Objetivo principal: Aumentar el tráfico en los puntos de venta durante otoño 2024.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64AB81-72DA-40C6-B1EA-96EE2E0FBDCE}"/>
              </a:ext>
            </a:extLst>
          </p:cNvPr>
          <p:cNvSpPr txBox="1"/>
          <p:nvPr/>
        </p:nvSpPr>
        <p:spPr>
          <a:xfrm>
            <a:off x="1514475" y="3390900"/>
            <a:ext cx="7610475" cy="8763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l">
              <a:buNone/>
            </a:pPr>
            <a:r>
              <a:rPr sz="64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Meta clave: Lograr un crecimiento significativo en las ventas en el mismo periodo.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F88239-99CF-4181-A006-A62A53C4C7A0}"/>
              </a:ext>
            </a:extLst>
          </p:cNvPr>
          <p:cNvSpPr txBox="1"/>
          <p:nvPr/>
        </p:nvSpPr>
        <p:spPr>
          <a:xfrm>
            <a:off x="1514475" y="4581525"/>
            <a:ext cx="7591425" cy="13335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7500" lnSpcReduction="20000"/>
          </a:bodyPr>
          <a:lstStyle/>
          <a:p>
            <a:pPr algn="l">
              <a:buNone/>
            </a:pPr>
            <a:r>
              <a:rPr sz="64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Alineación estratégica: Estos objetivos están en línea con las metas corporativas de Arcos Dorados.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0732F8-6298-41CE-A7C4-AFCBC09920B5}"/>
              </a:ext>
            </a:extLst>
          </p:cNvPr>
          <p:cNvSpPr txBox="1"/>
          <p:nvPr/>
        </p:nvSpPr>
        <p:spPr>
          <a:xfrm>
            <a:off x="1495425" y="6219825"/>
            <a:ext cx="6467475" cy="14097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7500" lnSpcReduction="20000"/>
          </a:bodyPr>
          <a:lstStyle/>
          <a:p>
            <a:pPr algn="l">
              <a:buNone/>
            </a:pPr>
            <a:r>
              <a:rPr sz="64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Enfoque: Impulsar la afluencia familiar y la frecuencia de visita mediante la campaña.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736323-DCEA-4952-B9DC-E0EE87F66E03}"/>
              </a:ext>
            </a:extLst>
          </p:cNvPr>
          <p:cNvSpPr txBox="1"/>
          <p:nvPr/>
        </p:nvSpPr>
        <p:spPr>
          <a:xfrm>
            <a:off x="1504950" y="7915275"/>
            <a:ext cx="6867525" cy="13716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7500" lnSpcReduction="20000"/>
          </a:bodyPr>
          <a:lstStyle/>
          <a:p>
            <a:pPr algn="l">
              <a:buNone/>
            </a:pPr>
            <a:r>
              <a:rPr sz="64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Resultado esperado: Fortalecer la presencia de marca y maximizar ingresos en temporada clave.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64567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2EF8E-9FB5-7C4E-A05F-5C6DECCEF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Público objetivo: Perfil demográfico con íconos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B5346-7BB8-4C3F-A32E-2F5AA7B9F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75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249984-05E8-47D5-8BE9-D4D02B9CA0D2}"/>
              </a:ext>
            </a:extLst>
          </p:cNvPr>
          <p:cNvSpPr txBox="1"/>
          <p:nvPr/>
        </p:nvSpPr>
        <p:spPr>
          <a:xfrm>
            <a:off x="647700" y="781050"/>
            <a:ext cx="6410325" cy="8382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128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Público objetivo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E25A47-38B5-45EB-A763-CF9B95215EE8}"/>
              </a:ext>
            </a:extLst>
          </p:cNvPr>
          <p:cNvSpPr txBox="1"/>
          <p:nvPr/>
        </p:nvSpPr>
        <p:spPr>
          <a:xfrm>
            <a:off x="676275" y="1733550"/>
            <a:ext cx="7219950" cy="5334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8000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Perfil demográfico con iconos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DF7108-DD3E-477C-ADA3-D2748D703322}"/>
              </a:ext>
            </a:extLst>
          </p:cNvPr>
          <p:cNvSpPr txBox="1"/>
          <p:nvPr/>
        </p:nvSpPr>
        <p:spPr>
          <a:xfrm>
            <a:off x="1743075" y="5753100"/>
            <a:ext cx="1114425" cy="3714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72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Edad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01F70A-F560-40DE-A762-FE95B204EF71}"/>
              </a:ext>
            </a:extLst>
          </p:cNvPr>
          <p:cNvSpPr txBox="1"/>
          <p:nvPr/>
        </p:nvSpPr>
        <p:spPr>
          <a:xfrm>
            <a:off x="952500" y="6419850"/>
            <a:ext cx="2733675" cy="14478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000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• Familias con niños pequeños y preadolescentes (3-12 años)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BDB1D0-E380-4EB7-BC00-E68A2A949DF3}"/>
              </a:ext>
            </a:extLst>
          </p:cNvPr>
          <p:cNvSpPr txBox="1"/>
          <p:nvPr/>
        </p:nvSpPr>
        <p:spPr>
          <a:xfrm>
            <a:off x="4619625" y="5734050"/>
            <a:ext cx="2105025" cy="4000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72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Ubicación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BC2331-A02F-4689-A84E-733F67D96C23}"/>
              </a:ext>
            </a:extLst>
          </p:cNvPr>
          <p:cNvSpPr txBox="1"/>
          <p:nvPr/>
        </p:nvSpPr>
        <p:spPr>
          <a:xfrm>
            <a:off x="4314825" y="6410325"/>
            <a:ext cx="2543175" cy="17811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000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• Zonas urbanas y suburbanas con alta concentración familiar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325FD1-40AF-46DC-A5EC-BE071F14B816}"/>
              </a:ext>
            </a:extLst>
          </p:cNvPr>
          <p:cNvSpPr txBox="1"/>
          <p:nvPr/>
        </p:nvSpPr>
        <p:spPr>
          <a:xfrm>
            <a:off x="7848600" y="5581650"/>
            <a:ext cx="2590800" cy="8191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72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Preferencias de consumo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38E54E-88D2-4D68-808F-960343237CC1}"/>
              </a:ext>
            </a:extLst>
          </p:cNvPr>
          <p:cNvSpPr txBox="1"/>
          <p:nvPr/>
        </p:nvSpPr>
        <p:spPr>
          <a:xfrm>
            <a:off x="7686675" y="6657975"/>
            <a:ext cx="2752725" cy="25431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000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• Interés en comidas rápidas saludables, promociones familiares y experiencias lúdicas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46931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59070-A121-3AB7-BADE-B49E64BC7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Estrategia de medios: Gráfico de inversión por canal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4F4CED-8532-4073-80CB-2F898CAEC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75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925A7E-D9E2-4ACB-A39C-F43ACA3BACDD}"/>
              </a:ext>
            </a:extLst>
          </p:cNvPr>
          <p:cNvSpPr txBox="1"/>
          <p:nvPr/>
        </p:nvSpPr>
        <p:spPr>
          <a:xfrm>
            <a:off x="2657475" y="1200150"/>
            <a:ext cx="8943975" cy="6191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ctr">
              <a:buNone/>
            </a:pPr>
            <a:r>
              <a:rPr sz="128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ESTRATEGIA DE MEDIOS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BEC5F8-2420-431A-A774-A766BD95B911}"/>
              </a:ext>
            </a:extLst>
          </p:cNvPr>
          <p:cNvSpPr txBox="1"/>
          <p:nvPr/>
        </p:nvSpPr>
        <p:spPr>
          <a:xfrm>
            <a:off x="1162050" y="2847975"/>
            <a:ext cx="4429125" cy="18192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400">
                <a:solidFill>
                  <a:srgbClr val="1A1A1A"/>
                </a:solidFill>
                <a:effectLst/>
                <a:latin typeface="Montserrat" panose="00000500000000000000" pitchFamily="2" charset="0"/>
              </a:rPr>
              <a:t>Digital channels receive the highest investment due to precise targeting and measurable impact.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237BE5-FD6B-4B84-84EC-82214F825244}"/>
              </a:ext>
            </a:extLst>
          </p:cNvPr>
          <p:cNvSpPr txBox="1"/>
          <p:nvPr/>
        </p:nvSpPr>
        <p:spPr>
          <a:xfrm>
            <a:off x="1152525" y="5010150"/>
            <a:ext cx="5114925" cy="8858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400">
                <a:solidFill>
                  <a:srgbClr val="1A1A1A"/>
                </a:solidFill>
                <a:effectLst/>
                <a:latin typeface="Montserrat" panose="00000500000000000000" pitchFamily="2" charset="0"/>
              </a:rPr>
              <a:t>Television remains key for broad family audience reach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6907A5-5C8B-458E-9B2E-5ACDA4523768}"/>
              </a:ext>
            </a:extLst>
          </p:cNvPr>
          <p:cNvSpPr txBox="1"/>
          <p:nvPr/>
        </p:nvSpPr>
        <p:spPr>
          <a:xfrm>
            <a:off x="1171575" y="6229350"/>
            <a:ext cx="5029200" cy="18192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400">
                <a:solidFill>
                  <a:srgbClr val="1A1A1A"/>
                </a:solidFill>
                <a:effectLst/>
                <a:latin typeface="Montserrat" panose="00000500000000000000" pitchFamily="2" charset="0"/>
              </a:rPr>
              <a:t>Outdoor and in-store promotions complement digital efforts by reinforcing brand presence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56AC90-C146-419F-9E56-B26DA23E7F46}"/>
              </a:ext>
            </a:extLst>
          </p:cNvPr>
          <p:cNvSpPr txBox="1"/>
          <p:nvPr/>
        </p:nvSpPr>
        <p:spPr>
          <a:xfrm>
            <a:off x="8439150" y="3362325"/>
            <a:ext cx="1095375" cy="3905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ctr">
              <a:buNone/>
            </a:pPr>
            <a:r>
              <a:rPr sz="96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30%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699AFB-140F-4731-A0C1-5A0CCE1752F5}"/>
              </a:ext>
            </a:extLst>
          </p:cNvPr>
          <p:cNvSpPr txBox="1"/>
          <p:nvPr/>
        </p:nvSpPr>
        <p:spPr>
          <a:xfrm>
            <a:off x="7781925" y="5895975"/>
            <a:ext cx="1076325" cy="4000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ctr">
              <a:buNone/>
            </a:pPr>
            <a:r>
              <a:rPr sz="9600" b="1">
                <a:solidFill>
                  <a:srgbClr val="1A1A1A"/>
                </a:solidFill>
                <a:effectLst/>
                <a:latin typeface="Montserrat" panose="00000500000000000000" pitchFamily="2" charset="0"/>
              </a:rPr>
              <a:t>35%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B792D9-547A-4578-9F08-A8E947F0B3C3}"/>
              </a:ext>
            </a:extLst>
          </p:cNvPr>
          <p:cNvSpPr txBox="1"/>
          <p:nvPr/>
        </p:nvSpPr>
        <p:spPr>
          <a:xfrm>
            <a:off x="10953750" y="5886450"/>
            <a:ext cx="971550" cy="3905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ctr">
              <a:buNone/>
            </a:pPr>
            <a:r>
              <a:rPr sz="96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18%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34053B-0728-4DEE-826F-43E30B355C68}"/>
              </a:ext>
            </a:extLst>
          </p:cNvPr>
          <p:cNvSpPr txBox="1"/>
          <p:nvPr/>
        </p:nvSpPr>
        <p:spPr>
          <a:xfrm>
            <a:off x="12287250" y="6381750"/>
            <a:ext cx="962025" cy="2952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l">
              <a:buNone/>
            </a:pPr>
            <a:r>
              <a:rPr sz="7200">
                <a:solidFill>
                  <a:srgbClr val="1A1A1A"/>
                </a:solidFill>
                <a:effectLst/>
                <a:latin typeface="Montserrat" panose="00000500000000000000" pitchFamily="2" charset="0"/>
              </a:rPr>
              <a:t>Radio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C56BCF-5350-4D07-A077-976BE0CEF1EF}"/>
              </a:ext>
            </a:extLst>
          </p:cNvPr>
          <p:cNvSpPr txBox="1"/>
          <p:nvPr/>
        </p:nvSpPr>
        <p:spPr>
          <a:xfrm>
            <a:off x="9439275" y="7277100"/>
            <a:ext cx="942975" cy="3619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25000" lnSpcReduction="20000"/>
          </a:bodyPr>
          <a:lstStyle/>
          <a:p>
            <a:pPr algn="ctr">
              <a:buNone/>
            </a:pPr>
            <a:r>
              <a:rPr sz="96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18%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96433E-BBCA-4362-8B3D-790E2247B959}"/>
              </a:ext>
            </a:extLst>
          </p:cNvPr>
          <p:cNvSpPr txBox="1"/>
          <p:nvPr/>
        </p:nvSpPr>
        <p:spPr>
          <a:xfrm>
            <a:off x="9344025" y="7934325"/>
            <a:ext cx="1076325" cy="3619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ctr">
              <a:buNone/>
            </a:pPr>
            <a:r>
              <a:rPr sz="7200">
                <a:solidFill>
                  <a:srgbClr val="1A1A1A"/>
                </a:solidFill>
                <a:effectLst/>
                <a:latin typeface="Montserrat" panose="00000500000000000000" pitchFamily="2" charset="0"/>
              </a:rPr>
              <a:t>Digital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1403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22F7C-70C5-AE7E-5555-6893FA531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Resultados esperados: Comparación de ventas previas vs. proyección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D42280-8884-4A7C-90B0-07A0A2AF9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75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C473B1-900D-4DCE-AC11-D0E38952D350}"/>
              </a:ext>
            </a:extLst>
          </p:cNvPr>
          <p:cNvSpPr txBox="1"/>
          <p:nvPr/>
        </p:nvSpPr>
        <p:spPr>
          <a:xfrm>
            <a:off x="581025" y="666750"/>
            <a:ext cx="9639300" cy="6286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128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RESULTADOS ESPERADOS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EBB80B-E29E-4AF6-8E45-B1230CAD81BB}"/>
              </a:ext>
            </a:extLst>
          </p:cNvPr>
          <p:cNvSpPr txBox="1"/>
          <p:nvPr/>
        </p:nvSpPr>
        <p:spPr>
          <a:xfrm>
            <a:off x="600075" y="1504950"/>
            <a:ext cx="8753475" cy="4667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72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Comparación de ventas previas vs. proyección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D3D495-C017-4D77-AF0C-FF4F4BEF3796}"/>
              </a:ext>
            </a:extLst>
          </p:cNvPr>
          <p:cNvSpPr txBox="1"/>
          <p:nvPr/>
        </p:nvSpPr>
        <p:spPr>
          <a:xfrm>
            <a:off x="3619500" y="3086100"/>
            <a:ext cx="2628900" cy="8382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ctr">
              <a:buNone/>
            </a:pPr>
            <a:r>
              <a:rPr sz="6400" b="1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Ventas Previas (último año)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4EE9E4-9312-49CC-868B-4892E6BF4C7C}"/>
              </a:ext>
            </a:extLst>
          </p:cNvPr>
          <p:cNvSpPr txBox="1"/>
          <p:nvPr/>
        </p:nvSpPr>
        <p:spPr>
          <a:xfrm>
            <a:off x="6953250" y="3009900"/>
            <a:ext cx="2552700" cy="11525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7500" lnSpcReduction="20000"/>
          </a:bodyPr>
          <a:lstStyle/>
          <a:p>
            <a:pPr algn="ctr">
              <a:buNone/>
            </a:pPr>
            <a:r>
              <a:rPr sz="64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Proyección Campaña Otoño 2024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F3A4E7-5A19-40AB-A697-C8DDB4C53B78}"/>
              </a:ext>
            </a:extLst>
          </p:cNvPr>
          <p:cNvSpPr txBox="1"/>
          <p:nvPr/>
        </p:nvSpPr>
        <p:spPr>
          <a:xfrm>
            <a:off x="3971925" y="4819650"/>
            <a:ext cx="1914525" cy="8477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7500" lnSpcReduction="20000"/>
          </a:bodyPr>
          <a:lstStyle/>
          <a:p>
            <a:pPr algn="ctr">
              <a:buNone/>
            </a:pPr>
            <a:r>
              <a:rPr sz="6400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Volumen de ventas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607E8B-BCCA-4B5C-BB0A-15E08DFFD721}"/>
              </a:ext>
            </a:extLst>
          </p:cNvPr>
          <p:cNvSpPr txBox="1"/>
          <p:nvPr/>
        </p:nvSpPr>
        <p:spPr>
          <a:xfrm>
            <a:off x="7591425" y="5010150"/>
            <a:ext cx="1266825" cy="4667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55000" lnSpcReduction="20000"/>
          </a:bodyPr>
          <a:lstStyle/>
          <a:p>
            <a:pPr algn="ctr">
              <a:buNone/>
            </a:pPr>
            <a:r>
              <a:rPr sz="6400" b="1">
                <a:solidFill>
                  <a:srgbClr val="FFD600"/>
                </a:solidFill>
                <a:effectLst/>
                <a:latin typeface="Montserrat" panose="00000500000000000000" pitchFamily="2" charset="0"/>
              </a:rPr>
              <a:t>+Z%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5BF2F6-332A-4791-A83C-6F26E1A54DAF}"/>
              </a:ext>
            </a:extLst>
          </p:cNvPr>
          <p:cNvSpPr txBox="1"/>
          <p:nvPr/>
        </p:nvSpPr>
        <p:spPr>
          <a:xfrm>
            <a:off x="4019550" y="6667500"/>
            <a:ext cx="1724025" cy="8096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7500" lnSpcReduction="20000"/>
          </a:bodyPr>
          <a:lstStyle/>
          <a:p>
            <a:pPr algn="ctr">
              <a:buNone/>
            </a:pPr>
            <a:r>
              <a:rPr sz="6400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Ingresos totales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CD2561-F2C6-4BF9-A3EB-B4E4D82280A2}"/>
              </a:ext>
            </a:extLst>
          </p:cNvPr>
          <p:cNvSpPr txBox="1"/>
          <p:nvPr/>
        </p:nvSpPr>
        <p:spPr>
          <a:xfrm>
            <a:off x="7715250" y="6772275"/>
            <a:ext cx="1323975" cy="6286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70000" lnSpcReduction="20000"/>
          </a:bodyPr>
          <a:lstStyle/>
          <a:p>
            <a:pPr algn="ctr">
              <a:buNone/>
            </a:pPr>
            <a:r>
              <a:rPr sz="6400" b="1">
                <a:solidFill>
                  <a:srgbClr val="FFD600"/>
                </a:solidFill>
                <a:effectLst/>
                <a:latin typeface="Montserrat" panose="00000500000000000000" pitchFamily="2" charset="0"/>
              </a:rPr>
              <a:t>$C%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A8D1A9-93A3-4659-91A2-AD973AF0B350}"/>
              </a:ext>
            </a:extLst>
          </p:cNvPr>
          <p:cNvSpPr txBox="1"/>
          <p:nvPr/>
        </p:nvSpPr>
        <p:spPr>
          <a:xfrm>
            <a:off x="3810000" y="8353425"/>
            <a:ext cx="2333625" cy="3619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ctr">
              <a:buNone/>
            </a:pPr>
            <a:r>
              <a:rPr sz="6400">
                <a:solidFill>
                  <a:srgbClr val="232323"/>
                </a:solidFill>
                <a:effectLst/>
                <a:latin typeface="Montserrat" panose="00000500000000000000" pitchFamily="2" charset="0"/>
              </a:rPr>
              <a:t>Incremento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9A76C5-F62E-479B-B19A-4082E96C5762}"/>
              </a:ext>
            </a:extLst>
          </p:cNvPr>
          <p:cNvSpPr txBox="1"/>
          <p:nvPr/>
        </p:nvSpPr>
        <p:spPr>
          <a:xfrm>
            <a:off x="7572375" y="8305800"/>
            <a:ext cx="1362075" cy="4857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55000" lnSpcReduction="20000"/>
          </a:bodyPr>
          <a:lstStyle/>
          <a:p>
            <a:pPr algn="ctr">
              <a:buNone/>
            </a:pPr>
            <a:r>
              <a:rPr sz="6400" b="1">
                <a:solidFill>
                  <a:srgbClr val="FFD600"/>
                </a:solidFill>
                <a:effectLst/>
                <a:latin typeface="Montserrat" panose="00000500000000000000" pitchFamily="2" charset="0"/>
              </a:rPr>
              <a:t>+C%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8507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3094D-17C5-D56F-2F17-6F908D2A6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Lecciones aprendidas y próximos pasos: Bullets concisos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25DFB1-5AAC-4485-93BC-831615F38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75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E465FF-B4A2-4277-A0CF-380012CD2293}"/>
              </a:ext>
            </a:extLst>
          </p:cNvPr>
          <p:cNvSpPr txBox="1"/>
          <p:nvPr/>
        </p:nvSpPr>
        <p:spPr>
          <a:xfrm>
            <a:off x="1581150" y="1276350"/>
            <a:ext cx="10382250" cy="14001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128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Lecciones aprendidas y próximos pasos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E2FE1F-E616-4FB8-8A7C-14F6C86DB882}"/>
              </a:ext>
            </a:extLst>
          </p:cNvPr>
          <p:cNvSpPr txBox="1"/>
          <p:nvPr/>
        </p:nvSpPr>
        <p:spPr>
          <a:xfrm>
            <a:off x="1609725" y="3352800"/>
            <a:ext cx="4286250" cy="4191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72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Lecciones aprendidas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573195-1F9D-49CC-8391-D820ED206FEB}"/>
              </a:ext>
            </a:extLst>
          </p:cNvPr>
          <p:cNvSpPr txBox="1"/>
          <p:nvPr/>
        </p:nvSpPr>
        <p:spPr>
          <a:xfrm>
            <a:off x="2476500" y="4019550"/>
            <a:ext cx="4019550" cy="10096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l">
              <a:buNone/>
            </a:pPr>
            <a:r>
              <a:rPr sz="56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Importancia de segmentar con precisión para maximizar el impacto en familias jóvenes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6CFB07-D463-490B-B367-F202D4D02CF6}"/>
              </a:ext>
            </a:extLst>
          </p:cNvPr>
          <p:cNvSpPr txBox="1"/>
          <p:nvPr/>
        </p:nvSpPr>
        <p:spPr>
          <a:xfrm>
            <a:off x="2486025" y="5267325"/>
            <a:ext cx="4295775" cy="9810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l">
              <a:buNone/>
            </a:pPr>
            <a:r>
              <a:rPr sz="56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La combinación de medios digitales y tradicionales potencia el alcance y la frecuencia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83B503-FDE7-4A51-A1D7-C067EC4F5065}"/>
              </a:ext>
            </a:extLst>
          </p:cNvPr>
          <p:cNvSpPr txBox="1"/>
          <p:nvPr/>
        </p:nvSpPr>
        <p:spPr>
          <a:xfrm>
            <a:off x="2466975" y="6505575"/>
            <a:ext cx="3609975" cy="10096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56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Mensajes claros y emotivos generan mayor conexión y recordación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190EE4-BE9D-4222-8D22-4DC5724A3911}"/>
              </a:ext>
            </a:extLst>
          </p:cNvPr>
          <p:cNvSpPr txBox="1"/>
          <p:nvPr/>
        </p:nvSpPr>
        <p:spPr>
          <a:xfrm>
            <a:off x="2476500" y="7724775"/>
            <a:ext cx="4505325" cy="10191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l">
              <a:buNone/>
            </a:pPr>
            <a:r>
              <a:rPr sz="56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La flexibilidad en la ejecución permite adaptarse a cambios en el comportamiento del consumidor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2D8331-5496-4E10-88DF-8CD4BCD8564E}"/>
              </a:ext>
            </a:extLst>
          </p:cNvPr>
          <p:cNvSpPr txBox="1"/>
          <p:nvPr/>
        </p:nvSpPr>
        <p:spPr>
          <a:xfrm>
            <a:off x="7810500" y="3333750"/>
            <a:ext cx="3038475" cy="4476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l">
              <a:buNone/>
            </a:pPr>
            <a:r>
              <a:rPr sz="72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Próximos pasos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F8BAAD-35A3-4F63-A494-4D95B83FB267}"/>
              </a:ext>
            </a:extLst>
          </p:cNvPr>
          <p:cNvSpPr txBox="1"/>
          <p:nvPr/>
        </p:nvSpPr>
        <p:spPr>
          <a:xfrm>
            <a:off x="8610600" y="4029075"/>
            <a:ext cx="4552950" cy="100012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56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Refinar la segmentación basada en datos de campañas previas para optimizar inversión.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D72AD5-B730-4838-8790-27FEAA2560FD}"/>
              </a:ext>
            </a:extLst>
          </p:cNvPr>
          <p:cNvSpPr txBox="1"/>
          <p:nvPr/>
        </p:nvSpPr>
        <p:spPr>
          <a:xfrm>
            <a:off x="8610600" y="5267325"/>
            <a:ext cx="4162425" cy="10096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56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Incrementar la inversión en plataformas digitales con mayor engagement familiar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62F050-0961-443C-A3E4-825846179673}"/>
              </a:ext>
            </a:extLst>
          </p:cNvPr>
          <p:cNvSpPr txBox="1"/>
          <p:nvPr/>
        </p:nvSpPr>
        <p:spPr>
          <a:xfrm>
            <a:off x="8601075" y="6505575"/>
            <a:ext cx="5400675" cy="97155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56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Desarrollar creatividades más personalizadas y emotivas para fortalecer vínculo con la audiencia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BD96E3-6546-41CE-B242-C474D51AAF79}"/>
              </a:ext>
            </a:extLst>
          </p:cNvPr>
          <p:cNvSpPr txBox="1"/>
          <p:nvPr/>
        </p:nvSpPr>
        <p:spPr>
          <a:xfrm>
            <a:off x="8610600" y="7724775"/>
            <a:ext cx="4219575" cy="10287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32500" lnSpcReduction="20000"/>
          </a:bodyPr>
          <a:lstStyle/>
          <a:p>
            <a:pPr algn="l">
              <a:buNone/>
            </a:pPr>
            <a:r>
              <a:rPr sz="56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Fomentar la colaboración entre equipos para compartir aprendizajes y mejores prácticas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1422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C3523-0100-CB2C-25B4-DA51FDB25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Conclusión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E0D98D-DBCA-4026-82D2-D279AC042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75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1C8807-68E5-4A95-9EE4-AE91948C8C23}"/>
              </a:ext>
            </a:extLst>
          </p:cNvPr>
          <p:cNvSpPr txBox="1"/>
          <p:nvPr/>
        </p:nvSpPr>
        <p:spPr>
          <a:xfrm>
            <a:off x="1171575" y="1543050"/>
            <a:ext cx="6715125" cy="9525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16000" b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CONCLUSIÓN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E3795D-95E8-4476-9E03-F5EB0F0F8850}"/>
              </a:ext>
            </a:extLst>
          </p:cNvPr>
          <p:cNvSpPr txBox="1"/>
          <p:nvPr/>
        </p:nvSpPr>
        <p:spPr>
          <a:xfrm>
            <a:off x="1209675" y="3009900"/>
            <a:ext cx="6677025" cy="12096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7500" lnSpcReduction="20000"/>
          </a:bodyPr>
          <a:lstStyle/>
          <a:p>
            <a:pPr algn="l">
              <a:buNone/>
            </a:pPr>
            <a:r>
              <a:rPr sz="64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Campaña familiar Otoño 2024 diseñada para impulsar tráfico y ventas en Arcos Dorados.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74D6E8-F1C9-4C1B-8B79-CA984F1C4AEB}"/>
              </a:ext>
            </a:extLst>
          </p:cNvPr>
          <p:cNvSpPr txBox="1"/>
          <p:nvPr/>
        </p:nvSpPr>
        <p:spPr>
          <a:xfrm>
            <a:off x="866775" y="4543425"/>
            <a:ext cx="7029450" cy="8001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7500" lnSpcReduction="20000"/>
          </a:bodyPr>
          <a:lstStyle/>
          <a:p>
            <a:pPr algn="l">
              <a:buNone/>
            </a:pPr>
            <a:r>
              <a:rPr sz="64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• Estrategia clara y enfocada en objetivos medibles.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E867DC-EBF7-4FC3-817B-47DA97C5EB79}"/>
              </a:ext>
            </a:extLst>
          </p:cNvPr>
          <p:cNvSpPr txBox="1"/>
          <p:nvPr/>
        </p:nvSpPr>
        <p:spPr>
          <a:xfrm>
            <a:off x="857250" y="5638800"/>
            <a:ext cx="6229350" cy="838200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4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• Profundo conocimiento del público objetivo para maximizar impacto.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026FE6-F99A-4605-AA95-C36BB9D35C82}"/>
              </a:ext>
            </a:extLst>
          </p:cNvPr>
          <p:cNvSpPr txBox="1"/>
          <p:nvPr/>
        </p:nvSpPr>
        <p:spPr>
          <a:xfrm>
            <a:off x="866775" y="6724650"/>
            <a:ext cx="6858000" cy="828675"/>
          </a:xfrm>
          <a:prstGeom prst="rect">
            <a:avLst/>
          </a:prstGeom>
          <a:noFill/>
        </p:spPr>
        <p:txBody>
          <a:bodyPr wrap="square" lIns="0" tIns="0" rIns="0" bIns="0" rtlCol="0">
            <a:normAutofit fontScale="40000" lnSpcReduction="20000"/>
          </a:bodyPr>
          <a:lstStyle/>
          <a:p>
            <a:pPr algn="l">
              <a:buNone/>
            </a:pPr>
            <a:r>
              <a:rPr sz="640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• Análisis detallado que respalda la toma de decisiones y asegura el éxito.</a:t>
            </a:r>
            <a:endParaRPr 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0271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HITE TEMPLATE">
  <a:themeElements>
    <a:clrScheme name="Microsoft Surface Palette - Rich Black">
      <a:dk1>
        <a:srgbClr val="000000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FFFFFF"/>
      </a:accent2>
      <a:accent3>
        <a:srgbClr val="E6E6E6"/>
      </a:accent3>
      <a:accent4>
        <a:srgbClr val="737373"/>
      </a:accent4>
      <a:accent5>
        <a:srgbClr val="505050"/>
      </a:accent5>
      <a:accent6>
        <a:srgbClr val="000000"/>
      </a:accent6>
      <a:hlink>
        <a:srgbClr val="0078D4"/>
      </a:hlink>
      <a:folHlink>
        <a:srgbClr val="0078D4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Accessory PowerPoint Template.potx" id="{ABB066AD-E287-4B0E-A138-B906AB6C8036}" vid="{45B234DC-6D26-4CB0-B13F-7CAA5E455894}"/>
    </a:ext>
  </a:extLst>
</a:theme>
</file>

<file path=ppt/theme/theme2.xml><?xml version="1.0" encoding="utf-8"?>
<a:theme xmlns:a="http://schemas.openxmlformats.org/drawingml/2006/main" name="BLACK TEMPLATE">
  <a:themeElements>
    <a:clrScheme name="Microsoft Surface Palette - Rich Black Reverse">
      <a:dk1>
        <a:srgbClr val="FFFFFF"/>
      </a:dk1>
      <a:lt1>
        <a:srgbClr val="000000"/>
      </a:lt1>
      <a:dk2>
        <a:srgbClr val="0D0D0D"/>
      </a:dk2>
      <a:lt2>
        <a:srgbClr val="E6E6E6"/>
      </a:lt2>
      <a:accent1>
        <a:srgbClr val="0078D4"/>
      </a:accent1>
      <a:accent2>
        <a:srgbClr val="FFFFFF"/>
      </a:accent2>
      <a:accent3>
        <a:srgbClr val="E6E6E6"/>
      </a:accent3>
      <a:accent4>
        <a:srgbClr val="737373"/>
      </a:accent4>
      <a:accent5>
        <a:srgbClr val="505050"/>
      </a:accent5>
      <a:accent6>
        <a:srgbClr val="000000"/>
      </a:accent6>
      <a:hlink>
        <a:srgbClr val="0078D4"/>
      </a:hlink>
      <a:folHlink>
        <a:srgbClr val="0078D4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 Accessory PowerPoint Template.potx" id="{ABB066AD-E287-4B0E-A138-B906AB6C8036}" vid="{47928BA9-FBCF-4D02-8EC2-5436C760293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WHITE TEMPLATE</vt:lpstr>
      <vt:lpstr>BLACK TEMPLATE</vt:lpstr>
      <vt:lpstr>Resumen Visual – Campaña Familiar Otoño 2024 para Arcos Dorados</vt:lpstr>
      <vt:lpstr>Portada: Nombre de la campaña y fechas</vt:lpstr>
      <vt:lpstr>Objetivos: Incremento de tráfico y ventas</vt:lpstr>
      <vt:lpstr>Público objetivo: Perfil demográfico con íconos</vt:lpstr>
      <vt:lpstr>Estrategia de medios: Gráfico de inversión por canal</vt:lpstr>
      <vt:lpstr>Resultados esperados: Comparación de ventas previas vs. proyección</vt:lpstr>
      <vt:lpstr>Lecciones aprendidas y próximos pasos: Bullets concisos</vt:lpstr>
      <vt:lpstr>Conclusión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</cp:revision>
  <dcterms:created xsi:type="dcterms:W3CDTF">2025-09-17T21:26:44Z</dcterms:created>
  <dcterms:modified xsi:type="dcterms:W3CDTF">2025-09-18T12:46:29Z</dcterms:modified>
</cp:coreProperties>
</file>

<file path=docProps/thumbnail.jpeg>
</file>